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notesMasterIdLst>
    <p:notesMasterId r:id="rId27"/>
  </p:notesMasterIdLst>
  <p:sldIdLst>
    <p:sldId id="256" r:id="rId2"/>
    <p:sldId id="300" r:id="rId3"/>
    <p:sldId id="321" r:id="rId4"/>
    <p:sldId id="259" r:id="rId5"/>
    <p:sldId id="305" r:id="rId6"/>
    <p:sldId id="307" r:id="rId7"/>
    <p:sldId id="322" r:id="rId8"/>
    <p:sldId id="308" r:id="rId9"/>
    <p:sldId id="302" r:id="rId10"/>
    <p:sldId id="304" r:id="rId11"/>
    <p:sldId id="309" r:id="rId12"/>
    <p:sldId id="313" r:id="rId13"/>
    <p:sldId id="306" r:id="rId14"/>
    <p:sldId id="323" r:id="rId15"/>
    <p:sldId id="311" r:id="rId16"/>
    <p:sldId id="312" r:id="rId17"/>
    <p:sldId id="310" r:id="rId18"/>
    <p:sldId id="303" r:id="rId19"/>
    <p:sldId id="314" r:id="rId20"/>
    <p:sldId id="324" r:id="rId21"/>
    <p:sldId id="315" r:id="rId22"/>
    <p:sldId id="316" r:id="rId23"/>
    <p:sldId id="317" r:id="rId24"/>
    <p:sldId id="320" r:id="rId25"/>
    <p:sldId id="319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34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2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3A7935-8F6C-2348-AD1F-7A05F1CA9000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6302B8-0767-6548-BA99-4B5D88896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709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CBE2C652-A1C9-9743-B9FD-370DD1EAC9A9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79B15D25-95EA-F94E-95F3-B64947E59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446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C652-A1C9-9743-B9FD-370DD1EAC9A9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15D25-95EA-F94E-95F3-B64947E59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757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BE2C652-A1C9-9743-B9FD-370DD1EAC9A9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79B15D25-95EA-F94E-95F3-B64947E59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394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C652-A1C9-9743-B9FD-370DD1EAC9A9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15D25-95EA-F94E-95F3-B64947E59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416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BE2C652-A1C9-9743-B9FD-370DD1EAC9A9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79B15D25-95EA-F94E-95F3-B64947E59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299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BE2C652-A1C9-9743-B9FD-370DD1EAC9A9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79B15D25-95EA-F94E-95F3-B64947E59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910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BE2C652-A1C9-9743-B9FD-370DD1EAC9A9}" type="datetimeFigureOut">
              <a:rPr lang="en-US" smtClean="0"/>
              <a:t>7/16/26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79B15D25-95EA-F94E-95F3-B64947E59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223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C652-A1C9-9743-B9FD-370DD1EAC9A9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15D25-95EA-F94E-95F3-B64947E59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493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BE2C652-A1C9-9743-B9FD-370DD1EAC9A9}" type="datetimeFigureOut">
              <a:rPr lang="en-US" smtClean="0"/>
              <a:t>7/16/26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79B15D25-95EA-F94E-95F3-B64947E59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942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C652-A1C9-9743-B9FD-370DD1EAC9A9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15D25-95EA-F94E-95F3-B64947E59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605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BE2C652-A1C9-9743-B9FD-370DD1EAC9A9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79B15D25-95EA-F94E-95F3-B64947E59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02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2C652-A1C9-9743-B9FD-370DD1EAC9A9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15D25-95EA-F94E-95F3-B64947E59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881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CE3618-1D7A-4256-B2AF-9DB692996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91A9185-A7D5-460B-98BC-0BF2EBD3E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8AFC1764-6516-4F77-BF30-B8ADB3C9F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FCAFF9F9-F806-47EC-BCAC-9921E719F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9D92491-36BD-4861-BA54-DD88E60898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23740E15-AB86-4E5C-A137-07E0DDC03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BE097852-1F54-4EF0-A1BE-561272FCD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5C2DF1F9-21CC-430E-84C8-356C73C6F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7F11B45B-3EDE-4B6A-903B-0AE6E9DD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F77FDDC5-477E-420D-B98F-42ABA2477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A92C0474-B573-45C5-84C5-194CE1715F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2FBC62F8-64D0-4025-99AE-A04E291D9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7632F945-80B5-4575-A538-29495BF8F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5562CC17-43D4-4E57-AE08-83952EE59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E1D78CFE-04CA-4101-AFCF-196940B2D1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41F2A149-A64E-4690-B049-18C156A8E2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D9313C72-D62D-4416-A6AE-7EB7D6B54A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77B03BEA-76E5-4ECB-B9BB-D89D27509E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6AF6BECE-416D-4C3A-AD6F-68B08F3CA7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B9197E2A-A098-480D-A2A6-3F3B889ED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5A493EDB-6C9E-483F-86A6-0F473E5908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15EF1C1-614B-687A-3F7E-6191E56BDC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7374" y="1263404"/>
            <a:ext cx="8543840" cy="3115075"/>
          </a:xfrm>
        </p:spPr>
        <p:txBody>
          <a:bodyPr>
            <a:normAutofit fontScale="90000"/>
          </a:bodyPr>
          <a:lstStyle/>
          <a:p>
            <a:pPr algn="l"/>
            <a:br>
              <a:rPr lang="en-US" sz="6600" dirty="0">
                <a:solidFill>
                  <a:schemeClr val="accent1"/>
                </a:solidFill>
              </a:rPr>
            </a:br>
            <a:br>
              <a:rPr lang="en-US" sz="6600" dirty="0">
                <a:solidFill>
                  <a:schemeClr val="accent1"/>
                </a:solidFill>
              </a:rPr>
            </a:br>
            <a:br>
              <a:rPr lang="en-US" sz="6600" dirty="0">
                <a:solidFill>
                  <a:schemeClr val="accent1"/>
                </a:solidFill>
              </a:rPr>
            </a:br>
            <a:br>
              <a:rPr lang="en-US" sz="6600" dirty="0">
                <a:solidFill>
                  <a:schemeClr val="accent1"/>
                </a:solidFill>
              </a:rPr>
            </a:br>
            <a:r>
              <a:rPr lang="en-US" sz="6600" dirty="0">
                <a:solidFill>
                  <a:schemeClr val="accent1"/>
                </a:solidFill>
              </a:rPr>
              <a:t>Douglas College - DCFA </a:t>
            </a:r>
            <a:br>
              <a:rPr lang="en-US" sz="6600" dirty="0">
                <a:solidFill>
                  <a:schemeClr val="accent1"/>
                </a:solidFill>
              </a:rPr>
            </a:br>
            <a:r>
              <a:rPr lang="en-US" sz="6600" dirty="0">
                <a:solidFill>
                  <a:schemeClr val="accent1"/>
                </a:solidFill>
              </a:rPr>
              <a:t>Tentative Agreement </a:t>
            </a:r>
            <a:br>
              <a:rPr lang="en-US" sz="6600" dirty="0">
                <a:solidFill>
                  <a:schemeClr val="accent1"/>
                </a:solidFill>
              </a:rPr>
            </a:br>
            <a:r>
              <a:rPr lang="en-US" sz="6600" dirty="0">
                <a:solidFill>
                  <a:schemeClr val="accent1"/>
                </a:solidFill>
              </a:rPr>
              <a:t>2025–2029</a:t>
            </a:r>
            <a:br>
              <a:rPr lang="en-US" sz="6600" dirty="0">
                <a:solidFill>
                  <a:schemeClr val="accent1"/>
                </a:solidFill>
              </a:rPr>
            </a:br>
            <a:endParaRPr lang="en-US" sz="6600" dirty="0">
              <a:solidFill>
                <a:schemeClr val="accent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F5D546-E951-57C5-6F03-B3D30389CA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7374" y="4560432"/>
            <a:ext cx="8300202" cy="1228171"/>
          </a:xfrm>
        </p:spPr>
        <p:txBody>
          <a:bodyPr>
            <a:normAutofit/>
          </a:bodyPr>
          <a:lstStyle/>
          <a:p>
            <a:pPr algn="l"/>
            <a:r>
              <a:rPr lang="en-US" sz="2400" dirty="0">
                <a:solidFill>
                  <a:schemeClr val="tx1"/>
                </a:solidFill>
              </a:rPr>
              <a:t>July 2026</a:t>
            </a: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3F39476B-1A6D-47CB-AC7A-FB87EF00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490253" y="3276595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617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83A4DD-8A33-700F-17CC-5241C972A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32E6BE0B-92EF-F4E5-8A4D-02338C88A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8E57C94-814A-9B2D-79A2-BC73A8E6E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2D06EA15-F073-6343-A7DB-34E7B88412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FEFC6762-D492-96E0-D815-A62D9FE47A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42C5EA24-8A2D-FCA7-3629-AAD6C28BE6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86A29C19-EE92-B1CC-3E57-0AB92355C5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C0DC0600-CD3C-718D-C84B-7DF219BB18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F8316E6A-62A6-303D-F418-AF833BD5D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4A69EA6B-F363-F5B4-581D-6347545F8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9DABC2E7-F89E-81E8-82AB-F042CD8516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05F03316-104D-CFD4-509B-8679CFAD3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0773458B-F371-4440-CF7C-EFE8B2C30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A8811E2B-F7EA-E372-2474-8618AA03B0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B98FEF76-92C0-9F8C-9815-0F679B802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A43A1FC2-9EE2-4BCB-99F2-35BFB40BD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3225048B-6133-7CD0-B7F7-DC2593FA17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283907C8-BA02-7574-44D7-4C3C5358D0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891A4132-AF13-7292-39D1-0C4B3B15EB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147CF6F2-9221-0A8B-3ACA-ECD3CCBB2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7D4453F7-A60A-6297-B3E5-52D51CFD16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id="{F04DFBF3-F770-2425-1ABA-F14876CC3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24">
              <a:extLst>
                <a:ext uri="{FF2B5EF4-FFF2-40B4-BE49-F238E27FC236}">
                  <a16:creationId xmlns:a16="http://schemas.microsoft.com/office/drawing/2014/main" id="{657618FD-3D3B-055A-6B98-3C6A186359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25">
              <a:extLst>
                <a:ext uri="{FF2B5EF4-FFF2-40B4-BE49-F238E27FC236}">
                  <a16:creationId xmlns:a16="http://schemas.microsoft.com/office/drawing/2014/main" id="{4F838835-31CC-47FC-858E-A7F6673C5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AAAF0B5C-0B63-64A1-828B-7356DB7BD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0D32A5-A4D7-3990-6BD6-293583753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Benefit Improvements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7331F7D9-EF52-60CD-5F41-F89C11B55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73DD1FFB-5E13-5022-FB1D-566D2E710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3" y="960120"/>
            <a:ext cx="6207123" cy="4171278"/>
          </a:xfrm>
        </p:spPr>
        <p:txBody>
          <a:bodyPr>
            <a:normAutofit/>
          </a:bodyPr>
          <a:lstStyle/>
          <a:p>
            <a:r>
              <a:rPr lang="en-US" sz="2200" dirty="0"/>
              <a:t>Cost of necessary eyeglasses and contact lenses: from $650 every two years to </a:t>
            </a:r>
            <a:r>
              <a:rPr lang="en-US" sz="2200" dirty="0">
                <a:highlight>
                  <a:srgbClr val="FFFF00"/>
                </a:highlight>
              </a:rPr>
              <a:t>$750 every two years.</a:t>
            </a:r>
          </a:p>
          <a:p>
            <a:r>
              <a:rPr lang="en-US" sz="2200" dirty="0"/>
              <a:t>On April 1, </a:t>
            </a:r>
            <a:r>
              <a:rPr lang="en-US" sz="2200" u="sng" dirty="0"/>
              <a:t>2028</a:t>
            </a:r>
            <a:r>
              <a:rPr lang="en-US" sz="2200" dirty="0"/>
              <a:t>, from 70% to </a:t>
            </a:r>
            <a:r>
              <a:rPr lang="en-US" sz="2200" dirty="0">
                <a:highlight>
                  <a:srgbClr val="FFFF00"/>
                </a:highlight>
              </a:rPr>
              <a:t>80% </a:t>
            </a:r>
            <a:r>
              <a:rPr lang="en-US" sz="2200" dirty="0"/>
              <a:t>of major dental treatments under 16.02.b.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740374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0C5FA0-F754-B6E3-35C8-5CEE748EA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756B1A55-A181-D2C5-E6FE-1C11C30D3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7B833C7-F52A-0FD5-14CC-50933546D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F573D44B-5560-5E6D-6C92-2896A354B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85D5A943-4283-A667-5A36-A5079FBD1B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C3563312-A80A-1E03-C3C2-94D9FA84B9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168881F0-F671-2062-A07B-3A9CB39E2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CB872FA8-FB5A-70A1-010C-6B7B925240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A73C95C8-D48B-C20B-79DF-766163D6D2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D0B901C1-FA22-E02D-AE9A-1DDCE73285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4D8ED1C7-B5E9-45C9-D7F0-E2EF82AEE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19935E25-A874-1386-785E-9B2EAE69B3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0D9DD706-BA4E-2DF8-2322-A456AAC3E7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498F18CD-A053-7F88-B1A6-B46B42339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10F3216C-FDCA-2996-A39F-FF9C4B474E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61BED666-B385-4F6F-43A0-C659CF177C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7DE589E1-D651-738F-A8D7-590040A8FB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439CBA12-BA3F-D0AF-39AA-ED9139EDE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A7A83809-AB5F-B6D7-25F8-648C4AF7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783D0310-1825-395A-E668-8793238C4B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722365ED-B4BB-5D6E-9D45-495222348B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id="{CE736EDA-EA87-2F74-E58F-58E7F4CEF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24">
              <a:extLst>
                <a:ext uri="{FF2B5EF4-FFF2-40B4-BE49-F238E27FC236}">
                  <a16:creationId xmlns:a16="http://schemas.microsoft.com/office/drawing/2014/main" id="{3B98E663-C19B-1FA7-8940-F1B6CBF21D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25">
              <a:extLst>
                <a:ext uri="{FF2B5EF4-FFF2-40B4-BE49-F238E27FC236}">
                  <a16:creationId xmlns:a16="http://schemas.microsoft.com/office/drawing/2014/main" id="{1AD8CD5B-4B72-5F92-4425-03620ABE4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3FC46691-16AE-7774-2940-8CC305F50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34C963-05F0-43C5-C3D2-F2F2182FD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Professional Development Funds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33230A0B-E1C5-16CE-6051-9443C9128D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9877F61A-1085-2828-4775-F3F5CFCC0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3" y="960120"/>
            <a:ext cx="6207123" cy="4171278"/>
          </a:xfrm>
        </p:spPr>
        <p:txBody>
          <a:bodyPr>
            <a:normAutofit/>
          </a:bodyPr>
          <a:lstStyle/>
          <a:p>
            <a:r>
              <a:rPr lang="en-US" sz="2200" dirty="0"/>
              <a:t>PD will increase from $1000 per year for a full-time faculty member to </a:t>
            </a:r>
            <a:r>
              <a:rPr lang="en-US" sz="2200" dirty="0">
                <a:highlight>
                  <a:srgbClr val="FFFF00"/>
                </a:highlight>
              </a:rPr>
              <a:t>$1400</a:t>
            </a:r>
            <a:r>
              <a:rPr lang="en-US" sz="2200" dirty="0"/>
              <a:t>.</a:t>
            </a:r>
          </a:p>
          <a:p>
            <a:r>
              <a:rPr lang="en-US" sz="2200" dirty="0"/>
              <a:t>PD will increase to </a:t>
            </a:r>
            <a:r>
              <a:rPr lang="en-US" sz="2200" dirty="0">
                <a:highlight>
                  <a:srgbClr val="FFFF00"/>
                </a:highlight>
              </a:rPr>
              <a:t>$1500 </a:t>
            </a:r>
            <a:r>
              <a:rPr lang="en-US" sz="2200" dirty="0"/>
              <a:t>for the 2028–2029 academic year.</a:t>
            </a:r>
          </a:p>
          <a:p>
            <a:r>
              <a:rPr lang="en-US" sz="2200" dirty="0"/>
              <a:t>Fall 2026: One-time slight increase in PD funds (slightly over $1400 for each full-time faculty member).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20620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DE6B5D-B28A-C8F6-8B81-9E15BF031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654A8AF8-3BE1-FBEB-9CA9-DEE60AA55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D22ED2C3-237E-798D-E9CB-672315A38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B1412CE2-4A5E-DED7-F366-4A7C2C108E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1497DFC6-5121-C16C-8927-6BE6D72C2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84C36D66-BF2F-9D92-F4C5-3277114389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FEE199E8-565E-CDA8-4CB3-1FE3AF3C2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51B63F59-7E43-E2EB-C1D9-F03395441F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0A7679A7-EA05-0277-0D7D-935A17213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F52A973F-6A7E-2216-F98D-85397C4DA7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94203A4D-4314-297D-2027-17F96D3B9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BA382613-B791-95A0-DEF9-DAC43ED4EA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6C9EA81B-92ED-EFC1-75E4-DB56562A51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F2C769BC-16C6-F74E-EFA9-413A37F99D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99AA60E1-613D-7DE9-F3D0-3C7D989222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06E88C02-BB7A-7623-E53D-CA498E91FB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52BD3319-8E1A-8320-CAC7-2D5B775AE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40B0CCE3-6FDB-AAE8-B0A6-A00F0CDBD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1B6E738B-7D34-1E16-61E1-312F4E57F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3792E633-D9FF-79F4-BC1F-53EE3B40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CFA3724B-5BA6-6C0C-E691-D8BF642F57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id="{1999DF15-66F7-CD7F-84E1-E37016A63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24">
              <a:extLst>
                <a:ext uri="{FF2B5EF4-FFF2-40B4-BE49-F238E27FC236}">
                  <a16:creationId xmlns:a16="http://schemas.microsoft.com/office/drawing/2014/main" id="{480D718D-9052-D216-875E-0F4C62A08C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25">
              <a:extLst>
                <a:ext uri="{FF2B5EF4-FFF2-40B4-BE49-F238E27FC236}">
                  <a16:creationId xmlns:a16="http://schemas.microsoft.com/office/drawing/2014/main" id="{8F8D781E-D82D-42F1-BCDE-EE09DE0FBD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4391B4BF-ED47-8890-F9FF-A99D6E1F4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648833-96E0-7462-0539-CE8B75865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Supplemental Professional Development Funds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B8266316-E752-CF0F-9F52-D42D2D38D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9C0EDA83-DEE2-D0FC-0FF9-E904F1526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3" y="960120"/>
            <a:ext cx="6207123" cy="4171278"/>
          </a:xfrm>
        </p:spPr>
        <p:txBody>
          <a:bodyPr>
            <a:normAutofit/>
          </a:bodyPr>
          <a:lstStyle/>
          <a:p>
            <a:endParaRPr lang="en-US" sz="2200" dirty="0"/>
          </a:p>
          <a:p>
            <a:r>
              <a:rPr lang="en-US" sz="2000" dirty="0"/>
              <a:t>Unspent funds will no longer return to the Employer after two years. </a:t>
            </a:r>
          </a:p>
          <a:p>
            <a:r>
              <a:rPr lang="en-US" sz="2000" dirty="0"/>
              <a:t>Unspent funds will now be transferred to Ed Leave funds at the end of the year.</a:t>
            </a:r>
          </a:p>
          <a:p>
            <a:r>
              <a:rPr lang="en-US" sz="2000" dirty="0"/>
              <a:t>New rules, beginning in fall:</a:t>
            </a:r>
          </a:p>
          <a:p>
            <a:pPr lvl="1"/>
            <a:r>
              <a:rPr lang="en-US" sz="1800" dirty="0"/>
              <a:t>You must contribute $500 of personal PD to apply.</a:t>
            </a:r>
          </a:p>
          <a:p>
            <a:pPr lvl="1"/>
            <a:r>
              <a:rPr lang="en-US" sz="1800" dirty="0"/>
              <a:t>The maximum for one application remains $4000, but you may only spend $5000 total over two consecutive years.</a:t>
            </a:r>
          </a:p>
        </p:txBody>
      </p:sp>
    </p:spTree>
    <p:extLst>
      <p:ext uri="{BB962C8B-B14F-4D97-AF65-F5344CB8AC3E}">
        <p14:creationId xmlns:p14="http://schemas.microsoft.com/office/powerpoint/2010/main" val="32518645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421D71-45CE-948D-402D-0D52C3F0D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832475AF-F426-5A80-1CB9-797E7B835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6370C8C9-3DD8-BDAC-5056-5173BCD6C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F8E4DE0D-3B77-C0D1-35E6-CF17852820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A5FD3030-77FA-383B-822A-7BE7376AD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FD2D1A32-A7E8-EB72-5394-8FC83DA8DB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D762E300-6EAC-F100-1985-53282E5C8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3F3A88B9-E0B7-A5F9-CDD5-6316D60DF0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CB189B6D-0FCF-5B96-D478-1F2DC05817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526403E3-B91A-42F1-22F5-9CC4438E55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C0B4E6FA-1AC2-9362-21DE-B0BBD8BED9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69F67D50-C493-89E7-D2A5-0C250872B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50E3936C-A852-5ABE-0661-06801CA59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5A2AE226-1BD7-9A6B-D73B-43B2399A17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D2B6881A-8389-0D91-47B5-06F607B019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6F129368-6ED5-9F1E-229C-6CB5E6A772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CBDD4273-1826-163C-5724-3469E5CA3F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55C06BE0-4247-B797-A8F8-34E9A90EE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B35EFBCF-57D0-0A33-9CEC-DC9338FE8F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C5C92945-1B99-8F11-E711-4F8D35C565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7D2CBD2D-2A23-4539-0189-7434E37B97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id="{2F4E3A0A-BE30-66B1-01C4-19DE5706CC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24">
              <a:extLst>
                <a:ext uri="{FF2B5EF4-FFF2-40B4-BE49-F238E27FC236}">
                  <a16:creationId xmlns:a16="http://schemas.microsoft.com/office/drawing/2014/main" id="{2707CCCA-0EA3-3556-C34B-AACFC0F87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25">
              <a:extLst>
                <a:ext uri="{FF2B5EF4-FFF2-40B4-BE49-F238E27FC236}">
                  <a16:creationId xmlns:a16="http://schemas.microsoft.com/office/drawing/2014/main" id="{38E53434-8FBB-C1BE-F0F2-932B910D0B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D5789B5F-7388-2265-DA78-826016CA8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5AA900-B7C8-E96B-5927-5E556547B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Green Commute Allowance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4951CD6B-83D3-6FFC-0537-7F58C90FA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3D3C5EEB-7A0D-76A0-FDC8-E797F9F7B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3" y="960120"/>
            <a:ext cx="6207123" cy="4171278"/>
          </a:xfrm>
        </p:spPr>
        <p:txBody>
          <a:bodyPr>
            <a:normAutofit/>
          </a:bodyPr>
          <a:lstStyle/>
          <a:p>
            <a:r>
              <a:rPr lang="en-US" sz="2200" dirty="0"/>
              <a:t>The Green Commute Allowance becomes a permanent initiative rather than a pilot.</a:t>
            </a:r>
          </a:p>
          <a:p>
            <a:r>
              <a:rPr lang="en-US" sz="2200" dirty="0"/>
              <a:t>The allowance is </a:t>
            </a:r>
            <a:r>
              <a:rPr lang="en-US" sz="2200" dirty="0">
                <a:highlight>
                  <a:srgbClr val="FFFF00"/>
                </a:highlight>
              </a:rPr>
              <a:t>doubled to $400 per semester</a:t>
            </a:r>
            <a:r>
              <a:rPr lang="en-US" sz="2200" dirty="0"/>
              <a:t> for those who enroll.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702498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834FFF-0394-5E11-D58D-D08D66ABA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C832806-083C-643D-CD8F-F2AD608AF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E18FE47-DC53-7450-B95E-113684060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810C6BD3-FE76-94D8-4C69-D6CDF9B247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E4D19296-89E2-3820-39B5-AB5EEA824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E2CA46D6-C601-F662-FDCC-331EC4FDEF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0D4FDC2-9045-1839-BBB8-6CFA449920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9C549D50-8BF5-776A-0292-3D3CC3BAF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02C76BA2-7DE2-5D0E-1545-1540B87D57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76DBE674-DEA8-1085-2C2C-CB46F1A30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C4103A06-D8E5-3E40-2C4B-67DF2099C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C920D1B6-FC2D-334F-9B15-E14C6E47F6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C587050C-7009-6DFD-A7AD-B319E9A0FC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2439AB9A-291E-95D2-7054-AC166C8FF7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25A19231-4D94-5B95-6547-E4B0C26DBE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BAFAAE36-7371-9783-7CFF-32C6856C20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74769BC1-CD68-AFE8-9569-B70BB731D6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5D092F46-0B63-A40D-B98B-1059CCF64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CFC32237-F174-8A01-A9C0-5EC011E640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302EF06A-F3F1-F11B-044F-4A59235B3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53DDE7E7-2EF8-78C1-2762-EF6478D1CC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01E5CD41-AC77-8E63-7F47-866836FF04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54FD50F-47F5-CD0F-D2DE-B0670A66C6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7374" y="1263404"/>
            <a:ext cx="8543840" cy="3115075"/>
          </a:xfrm>
        </p:spPr>
        <p:txBody>
          <a:bodyPr>
            <a:normAutofit/>
          </a:bodyPr>
          <a:lstStyle/>
          <a:p>
            <a:pPr algn="l"/>
            <a:r>
              <a:rPr lang="en-US" sz="6600" dirty="0">
                <a:solidFill>
                  <a:schemeClr val="accent1"/>
                </a:solidFill>
              </a:rPr>
              <a:t>Additional Improvements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E425A0-7D4F-6CF4-82E5-CE37C3B71E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7374" y="4560432"/>
            <a:ext cx="8300202" cy="1228171"/>
          </a:xfrm>
        </p:spPr>
        <p:txBody>
          <a:bodyPr>
            <a:normAutofit/>
          </a:bodyPr>
          <a:lstStyle/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36D28E09-2053-9E10-BECB-6429BD0CD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490253" y="3276595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9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E14F30-8B23-C818-7B18-60F3472F0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89925F08-B516-4A54-D1EF-EE0F6713C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D942C9F-6386-736B-FA00-63F43FB07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3AB1E2E6-2A3A-7176-76B4-46F3196552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7B474D35-4C3A-D70C-EA7E-FC89A9164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D25E4B24-9442-B43F-12D7-B96498620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2DDEEB3D-17B6-C209-0A51-B9A5A730F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133BA8DB-F174-C281-7116-F6BB92B3A5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30828E25-9C62-8D28-7B67-87197E698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D4DCD037-F35A-0AC8-76B3-B891854F5E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FC408437-32DD-02E1-179A-339F252E62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17AF02A5-57D8-EF98-3911-84D066F1D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4DF57BAF-D5A4-14CE-61FA-8334464927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7F3F8DCC-28AB-F4FA-7151-30B4449A21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7DD7A716-55AF-49A4-1E4C-9C580765A7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C671FC57-D2AF-31E3-B5BF-CFA7AB5CE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B8AFA6A8-1470-291D-A30D-1256779E0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EDBF6B6E-E968-B2D0-18D9-0E4EFFA84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13CCF3EF-2981-7D06-FD7F-E64AEA55C1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CA006CF6-27CE-6AD5-0697-D86B4CB03E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E7F5A97C-8E56-4B9F-E92C-55B7849F55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id="{C306EE3A-526C-739D-8E6D-EEDBAD9812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24">
              <a:extLst>
                <a:ext uri="{FF2B5EF4-FFF2-40B4-BE49-F238E27FC236}">
                  <a16:creationId xmlns:a16="http://schemas.microsoft.com/office/drawing/2014/main" id="{BCF77E52-0970-666B-9DFE-6853C3D559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25">
              <a:extLst>
                <a:ext uri="{FF2B5EF4-FFF2-40B4-BE49-F238E27FC236}">
                  <a16:creationId xmlns:a16="http://schemas.microsoft.com/office/drawing/2014/main" id="{9D445BA4-C9B1-DB6F-72A3-C32EBB5F3F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9333A66F-F556-9AA9-4AB0-0ED0CCB18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FD7741-EA99-4794-6F77-3724DEE79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11.01 Election of Chairs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7E6B3026-8FA4-D239-6840-E8DF9783F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529A1B4F-10B0-B862-F1C4-2C31C513A3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3" y="960120"/>
            <a:ext cx="6207123" cy="4171278"/>
          </a:xfrm>
        </p:spPr>
        <p:txBody>
          <a:bodyPr>
            <a:normAutofit/>
          </a:bodyPr>
          <a:lstStyle/>
          <a:p>
            <a:r>
              <a:rPr lang="en-US" sz="2200" dirty="0"/>
              <a:t>The DCFA has spent many years trying to get some movement on chair and coordinator workload.</a:t>
            </a:r>
          </a:p>
          <a:p>
            <a:r>
              <a:rPr lang="en-US" sz="2200" dirty="0"/>
              <a:t>CBA chairs are now enshrined in the Collective Agreement.</a:t>
            </a:r>
          </a:p>
          <a:p>
            <a:r>
              <a:rPr lang="en-US" sz="2200" dirty="0"/>
              <a:t>There will be a committee to study reorganizing coordinator work in FACS and HS between chairs and coordinators.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481069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724F89-2974-AA3B-BB29-5A899289F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34545913-AEBA-6DBF-C507-895E249DBA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5074528-FD4E-DA36-1C97-0AE2A54CE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F1C15EFD-864D-F618-32E1-608CAFC10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08E4E294-25CA-CFD2-8E01-C675F9033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D429E726-C32D-3A72-DC29-1454055CB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3CD70DB4-AF79-0712-5026-B4865924FC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F45672C1-508C-73E6-D1C6-7D37BE968C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C852BCFE-8FB5-3A23-EED3-923EECE5B1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C99393C0-B2EA-C5BF-A9B4-4E7747EC8D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083E20E8-5AA1-4487-3C7F-DDC77C1CA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BF9030D3-37BC-56AB-7FD5-3AE29B59E4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ED186C37-EB1F-CB10-CB65-31CB39D9EC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32B6AAA0-5462-B355-6AA5-A8299AAC6F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F1882FB2-1173-E19B-D593-8EC4534D49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01BC8EA6-40C2-57D1-7597-E656870DB6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71FA6D2D-4BC6-8351-0BAE-E5406652F6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6411B99A-26DB-74A7-3747-F06C04255E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436E656D-3DD2-AA50-2DA9-6DD520D5B5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BD76479F-59B8-BECF-1129-10458A737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C0E94637-6B2A-8B11-2A43-D0D03BFD57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id="{988EB8BD-8DD5-0656-7FF5-51BC60EBD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24">
              <a:extLst>
                <a:ext uri="{FF2B5EF4-FFF2-40B4-BE49-F238E27FC236}">
                  <a16:creationId xmlns:a16="http://schemas.microsoft.com/office/drawing/2014/main" id="{5F8D546F-0A7B-B84C-A837-00A7A07FC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25">
              <a:extLst>
                <a:ext uri="{FF2B5EF4-FFF2-40B4-BE49-F238E27FC236}">
                  <a16:creationId xmlns:a16="http://schemas.microsoft.com/office/drawing/2014/main" id="{D26007A3-51E2-87EC-5A30-E13041B35C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5523ACF2-FCAA-8406-6DE5-03546C408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A91817-D568-5685-C1B4-FB92C03D1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13.03</a:t>
            </a:r>
            <a:br>
              <a:rPr lang="en-US" sz="4400" dirty="0">
                <a:solidFill>
                  <a:schemeClr val="tx1"/>
                </a:solidFill>
              </a:rPr>
            </a:br>
            <a:r>
              <a:rPr lang="en-US" sz="4400" dirty="0">
                <a:solidFill>
                  <a:schemeClr val="tx1"/>
                </a:solidFill>
              </a:rPr>
              <a:t>Layoff and Recall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4C9142B9-D8CD-0F0C-5206-234ED453FA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AF7CBEB6-78FF-A68B-8FCF-706E9B267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3" y="960120"/>
            <a:ext cx="6207123" cy="4171278"/>
          </a:xfrm>
        </p:spPr>
        <p:txBody>
          <a:bodyPr>
            <a:normAutofit lnSpcReduction="10000"/>
          </a:bodyPr>
          <a:lstStyle/>
          <a:p>
            <a:r>
              <a:rPr lang="en-US" sz="2200" dirty="0"/>
              <a:t>There has been a rewrite of Layoff and Recall.</a:t>
            </a:r>
          </a:p>
          <a:p>
            <a:pPr lvl="1"/>
            <a:r>
              <a:rPr lang="en-US" sz="2000" dirty="0"/>
              <a:t>Reorganization and standardization of some language in 13.03.a and 13.03.b.</a:t>
            </a:r>
          </a:p>
          <a:p>
            <a:pPr lvl="1"/>
            <a:r>
              <a:rPr lang="en-US" sz="2000" dirty="0"/>
              <a:t>Change to “years” rather than “calendar years.”</a:t>
            </a:r>
          </a:p>
          <a:p>
            <a:pPr lvl="1"/>
            <a:r>
              <a:rPr lang="en-US" sz="2000" dirty="0"/>
              <a:t>Laid-off faculty with recall rights get right of first refusal to contract work for which they are </a:t>
            </a:r>
            <a:r>
              <a:rPr lang="en-US" sz="2000" dirty="0" err="1"/>
              <a:t>QTTed</a:t>
            </a:r>
            <a:r>
              <a:rPr lang="en-US" sz="2000" dirty="0"/>
              <a:t>—in the department where they were laid off and in other departments where they receive QTT for course.</a:t>
            </a:r>
          </a:p>
          <a:p>
            <a:endParaRPr lang="en-US" sz="22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317947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3828E2-AB6F-D917-7E0B-8B4C5B6AC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4A5A94C3-FBB0-FA9C-F275-8F3DB8B57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D935A1B-EFFA-2F24-AF43-0F978C447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D7E8D1B6-6771-CF9B-4D32-E5DE3CC192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F7F1AB1E-1DEE-5ADC-CD71-0C998351DA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CE67169D-AC08-A094-92B6-8A50E0F3F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0AB212C2-BC56-ABC7-2B81-8FF34B80CB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1CCC25E9-3784-49FF-01D6-14E8C8CB1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FF41BCD0-2B00-DDDB-1A38-57039B307E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25ECB767-8F4B-6A09-7B32-0338466532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89F2779E-B8F7-7FB7-7778-217264BE76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B231B6F3-CA1F-979D-F8F7-66EABEE62C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C0428EA0-98ED-1F62-27BD-1E69484FC6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FF84697B-3581-4A1C-7B24-5E31D2A220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60DCA85B-E41A-0AC3-C4C3-28AC25496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592982E4-6C82-819D-195E-8483CDF6F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B6F1AFD0-8831-9339-B78F-8238EC9FD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0C4BB664-72FA-E58E-BF4A-7548DF615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BA6021E0-79B9-8AC2-24ED-0F1AE08E08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5074615A-1203-04F2-2897-9CA1572521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A8A10E1C-8CDC-DAF0-C34F-9E798FAA2A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id="{8C81122C-A102-0013-DDA2-E0D90897B5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24">
              <a:extLst>
                <a:ext uri="{FF2B5EF4-FFF2-40B4-BE49-F238E27FC236}">
                  <a16:creationId xmlns:a16="http://schemas.microsoft.com/office/drawing/2014/main" id="{D686D0DF-9819-1BA1-6DBC-CB3A2251E9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25">
              <a:extLst>
                <a:ext uri="{FF2B5EF4-FFF2-40B4-BE49-F238E27FC236}">
                  <a16:creationId xmlns:a16="http://schemas.microsoft.com/office/drawing/2014/main" id="{33DA2E5A-FE00-7C3A-CAA0-F06E8D831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DD5C79D5-984D-D442-E780-0AAD73ACA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62569A-2679-4DCB-3E13-4E7A87937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13.03</a:t>
            </a:r>
            <a:br>
              <a:rPr lang="en-US" sz="4400" dirty="0">
                <a:solidFill>
                  <a:schemeClr val="tx1"/>
                </a:solidFill>
              </a:rPr>
            </a:br>
            <a:r>
              <a:rPr lang="en-US" sz="4400" dirty="0">
                <a:solidFill>
                  <a:schemeClr val="tx1"/>
                </a:solidFill>
              </a:rPr>
              <a:t>Layoff and Recall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858BD77E-13C8-418C-6968-DDD0B79F5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4ADD970F-C321-C2E4-E60A-E867EA235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3" y="960120"/>
            <a:ext cx="6207123" cy="4171278"/>
          </a:xfrm>
        </p:spPr>
        <p:txBody>
          <a:bodyPr>
            <a:normAutofit/>
          </a:bodyPr>
          <a:lstStyle/>
          <a:p>
            <a:r>
              <a:rPr lang="en-US" sz="2200" dirty="0">
                <a:highlight>
                  <a:srgbClr val="FFFF00"/>
                </a:highlight>
              </a:rPr>
              <a:t>Two other changes:</a:t>
            </a:r>
          </a:p>
          <a:p>
            <a:pPr lvl="1"/>
            <a:r>
              <a:rPr lang="en-US" sz="2000" dirty="0"/>
              <a:t>The time to accept or reject recall after notification is now </a:t>
            </a:r>
            <a:r>
              <a:rPr lang="en-US" sz="2000" dirty="0">
                <a:highlight>
                  <a:srgbClr val="FFFF00"/>
                </a:highlight>
              </a:rPr>
              <a:t>21 days</a:t>
            </a:r>
            <a:r>
              <a:rPr lang="en-US" sz="2000" dirty="0"/>
              <a:t>;</a:t>
            </a:r>
          </a:p>
          <a:p>
            <a:pPr lvl="1"/>
            <a:r>
              <a:rPr lang="en-US" sz="2000" dirty="0"/>
              <a:t>A probationary faculty member who is laid-off, and who is appointed to a regular position in a new department, has a</a:t>
            </a:r>
            <a:r>
              <a:rPr lang="en-US" sz="2000" dirty="0">
                <a:highlight>
                  <a:srgbClr val="FFFF00"/>
                </a:highlight>
              </a:rPr>
              <a:t> two-year </a:t>
            </a:r>
            <a:r>
              <a:rPr lang="en-US" sz="2000" dirty="0"/>
              <a:t>probationary period.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0758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43C921-9F75-CCF4-0C40-1E99D464E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419D9F12-0C11-CDC2-C6F0-36F1F4F83D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D953ECB5-7BA1-D11C-3581-492941E52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EFFF3266-F5EB-C72A-52F2-462BBA186C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246DAA10-E254-31FC-A297-6093476AF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E3CAC485-D32D-C006-6589-FD48051F9C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78845F3B-D3ED-04A3-7694-5A4FD89474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638D5FA6-4358-EAD2-138D-99066664C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F5C3DF9E-1C17-C51E-25A1-65B9B46AD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A06EEE3E-B90A-5A11-A9C4-8AC1AEFF37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0C301AD9-EA27-BE51-8228-54BE213DD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F1EE55D5-4183-3EFB-0C7A-83C5A60CA7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2048FE15-56C6-982F-F5C3-E4C6BA4EE7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ABBCFCF7-A3B2-D82E-8F4E-036842B3F7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91B8361B-1DDB-D4C1-4D0F-2F5E2CC335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EC319430-2EB2-2FD6-F5DE-3274130D5D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54BC486C-D3CD-5FC2-27AF-10EBBF13AC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0A9EE174-D4D7-F50A-FB9F-192B4CF94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54B1E7A9-6084-AC41-7008-684994E3B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947A25F5-CD85-6995-B3B9-44EF34FDBF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F94CC656-B794-8314-1AB9-A0E99672B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id="{7E5DDB40-9CED-6A84-D864-295771F10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24">
              <a:extLst>
                <a:ext uri="{FF2B5EF4-FFF2-40B4-BE49-F238E27FC236}">
                  <a16:creationId xmlns:a16="http://schemas.microsoft.com/office/drawing/2014/main" id="{5A66481B-388E-6FEA-4A11-04724867EB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25">
              <a:extLst>
                <a:ext uri="{FF2B5EF4-FFF2-40B4-BE49-F238E27FC236}">
                  <a16:creationId xmlns:a16="http://schemas.microsoft.com/office/drawing/2014/main" id="{4E27238E-63C8-5ABF-75CA-E840E7048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86770010-D772-F157-0F0A-0AA5B6407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5F83A1-1C18-0C9E-CADB-D083E64F7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Related to Layoff Rights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B06E930B-23A6-A35B-8904-D37EBE6F7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87E01A98-C2E8-E79F-CCF1-C125020DC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3" y="960120"/>
            <a:ext cx="6207123" cy="4171278"/>
          </a:xfrm>
        </p:spPr>
        <p:txBody>
          <a:bodyPr>
            <a:normAutofit/>
          </a:bodyPr>
          <a:lstStyle/>
          <a:p>
            <a:r>
              <a:rPr lang="en-US" sz="2200" dirty="0"/>
              <a:t>We achieved a resequencing of 11.06 </a:t>
            </a:r>
            <a:r>
              <a:rPr lang="en-CA" sz="2200" dirty="0"/>
              <a:t>Administrators Moving Into Faculty Positions.</a:t>
            </a:r>
            <a:endParaRPr lang="en-US" sz="2200" dirty="0"/>
          </a:p>
          <a:p>
            <a:r>
              <a:rPr lang="en-US" sz="2200" dirty="0"/>
              <a:t>An administrator who seeks to transfer to a faculty position now does not have priority until faculty members with recall rights have been offered recall.</a:t>
            </a:r>
          </a:p>
          <a:p>
            <a:r>
              <a:rPr lang="en-US" sz="2200" dirty="0"/>
              <a:t>See page 77 of the PDF.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662815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DF65A9-E82B-0407-DF8C-D69547BDE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41B249CD-2CB8-3899-1E3D-5D5A911FE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EE48358-407B-9E05-1F9B-F1A20E845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CDCDE66E-E824-1ED5-4BCC-ADB92529B9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386B2AD8-7785-1796-45E4-F85E71A3F0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082A5EBC-FBC3-1832-9C6C-C0816084BE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5E1F51DD-9BF2-3262-9A48-285033A501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E709D649-EFE3-8DC7-0DBA-A6D8D82959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D5853D2A-B5E7-895D-4463-EC0DE6020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0F95B424-4564-FE26-E3AF-ECD7EB146B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68243EAE-A1F4-D56F-74E5-DC724FC5C1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87A32A9C-4231-D308-F99E-5ED7611114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E8DACB57-247C-EB79-2956-4E2B930FF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0136DCA6-E20D-988A-4C99-5D08E1E6EA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668933F4-0083-1C13-CB8E-C40C01E110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8FF3A097-0A3A-F25F-89AB-E52AE9A939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A66AF91F-1440-7951-E365-0382A97267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66DCDAB3-AFB0-90B8-CFC9-D459F7BB4B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F80A6844-4117-4934-0121-C03F08D21E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EFFBEB74-8538-5F91-9F2F-526CE14EC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7C2D3BF8-67D4-8F9A-10A0-4712AB1872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id="{A9CADDE7-A4C6-D611-E154-B545F4FC5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24">
              <a:extLst>
                <a:ext uri="{FF2B5EF4-FFF2-40B4-BE49-F238E27FC236}">
                  <a16:creationId xmlns:a16="http://schemas.microsoft.com/office/drawing/2014/main" id="{3F8CDF6C-D72E-A369-C04C-7225D04E51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25">
              <a:extLst>
                <a:ext uri="{FF2B5EF4-FFF2-40B4-BE49-F238E27FC236}">
                  <a16:creationId xmlns:a16="http://schemas.microsoft.com/office/drawing/2014/main" id="{19AF077B-8F82-29A9-A02E-AF248C36A3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CB5B5766-F775-23C6-3133-CBE18AF42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C555A6-000C-CC3E-6F62-AF631AF83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Other Items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E299776D-4ED6-D51D-BE5C-08926471B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EFD4BB4D-429F-EC0D-4CC7-471A3E356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3" y="960120"/>
            <a:ext cx="6207123" cy="4171278"/>
          </a:xfrm>
        </p:spPr>
        <p:txBody>
          <a:bodyPr>
            <a:noAutofit/>
          </a:bodyPr>
          <a:lstStyle/>
          <a:p>
            <a:endParaRPr lang="en-US" sz="2200" dirty="0"/>
          </a:p>
          <a:p>
            <a:r>
              <a:rPr lang="en-US" sz="2200" dirty="0"/>
              <a:t>Changes that result in a consistent use of the phrase “half-time work” throughout the Agreement.</a:t>
            </a:r>
          </a:p>
          <a:p>
            <a:r>
              <a:rPr lang="en-US" sz="2200" dirty="0"/>
              <a:t>Incremental changes to Article 10 that protect faculty members more effectively than the previous language did (pp. 69–73).</a:t>
            </a:r>
          </a:p>
          <a:p>
            <a:r>
              <a:rPr lang="en-US" sz="2200" dirty="0"/>
              <a:t>Changes that clarify that contract instructors have a right to political leave (page 87).</a:t>
            </a:r>
          </a:p>
          <a:p>
            <a:r>
              <a:rPr lang="en-US" sz="2200" dirty="0"/>
              <a:t>Changes that help the union in contract administration.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855288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EBBA13-3C87-65FC-60BC-3997FEFC7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85A3AF2-8DA8-49A3-76A5-C29104B69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C05FCF6-9DE6-4179-897C-07DC62854A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F2BA8055-0863-5315-BBBC-316F7D1F9C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7E8CF221-B428-5FB1-0D57-04A67A38B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2E7384E8-0369-B79C-1928-3A3559C6C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7F1F2764-6CCE-4725-F20F-2D7E6E0D1F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CD287D96-4BB2-5D01-74F6-BB5AE09BA9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6F1563E3-87CC-2FC7-527C-DD6D378ED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427D6292-38E2-AA86-F92D-E0B0A75E9D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DE7305B3-D5BC-1ED0-DCC4-4A9E981F30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89A0D1B7-D1DB-9026-CCD3-410C4CC963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D6891D79-CC83-B364-E02B-50E75F5454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666B534F-2CD1-7C85-B509-FEBC6BA00D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1380DB9A-CF54-72C5-04E7-BB1479E206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4CD25143-68BF-8729-14BA-E5EB755633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8574FE16-0460-D6DB-B9E8-861AF692D4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80883FED-0EB4-1DDA-D838-6282290529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3E0CAA67-898B-50A0-A0BF-1F6D2280D8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8307C738-9C21-BC27-AC30-230EE0970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D16989B5-8A83-C15A-146C-85C4196206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55D3B3F8-71D3-B860-3287-6041B9064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9B1E7E61-A0BB-1D56-6949-876D2BB9B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E938148B-4FF3-783C-1331-AF16135788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BF8B6F1D-C9A7-3E4B-0451-EB02BB7A81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8DFBD9-B51F-7348-15C7-D33AA7DC3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461" y="960120"/>
            <a:ext cx="4366694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The DCFA Bargaining Team 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0757559-829F-91B0-9A82-540BF54280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CEB49-3DF3-30EA-5C98-8656B88FA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3" y="960120"/>
            <a:ext cx="6207123" cy="4171278"/>
          </a:xfrm>
        </p:spPr>
        <p:txBody>
          <a:bodyPr>
            <a:normAutofit fontScale="77500" lnSpcReduction="20000"/>
          </a:bodyPr>
          <a:lstStyle/>
          <a:p>
            <a:endParaRPr lang="en-US" sz="2400" dirty="0"/>
          </a:p>
          <a:p>
            <a:r>
              <a:rPr lang="en-US" sz="2400" dirty="0"/>
              <a:t>Devin Shaw, VP Negotiations</a:t>
            </a:r>
          </a:p>
          <a:p>
            <a:r>
              <a:rPr lang="en-US" sz="2400" dirty="0"/>
              <a:t>Jasmine </a:t>
            </a:r>
            <a:r>
              <a:rPr lang="en-US" sz="2400" dirty="0" err="1"/>
              <a:t>Nicholsfigueiredo</a:t>
            </a:r>
            <a:r>
              <a:rPr lang="en-US" sz="2400" dirty="0"/>
              <a:t>, President</a:t>
            </a:r>
          </a:p>
          <a:p>
            <a:r>
              <a:rPr lang="en-US" sz="2400" dirty="0"/>
              <a:t>Melanie Young, VP Stewardship</a:t>
            </a:r>
          </a:p>
          <a:p>
            <a:r>
              <a:rPr lang="en-US" sz="2400" dirty="0"/>
              <a:t>Shelley Weisser, Associate Steward</a:t>
            </a:r>
          </a:p>
          <a:p>
            <a:r>
              <a:rPr lang="en-US" sz="2400" dirty="0"/>
              <a:t>Darcy Cutler, HSS</a:t>
            </a:r>
          </a:p>
          <a:p>
            <a:r>
              <a:rPr lang="en-US" sz="2400" dirty="0"/>
              <a:t>Trevor Smith, Library</a:t>
            </a:r>
          </a:p>
          <a:p>
            <a:r>
              <a:rPr lang="en-US" sz="2400" dirty="0"/>
              <a:t>Rosilyn Teng, CBA</a:t>
            </a:r>
          </a:p>
          <a:p>
            <a:r>
              <a:rPr lang="en-US" sz="2400" dirty="0"/>
              <a:t>Andrea Wong, FPSE</a:t>
            </a:r>
          </a:p>
          <a:p>
            <a:r>
              <a:rPr lang="en-US" sz="2400" dirty="0"/>
              <a:t>Robin Wylie, FPSE</a:t>
            </a:r>
          </a:p>
          <a:p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20997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DBE536-3B26-05C8-76B6-AA9A5446D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7367A81-41A8-86F5-EC6C-05127263B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259787B-A764-B0C6-CE6E-482603080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58436C49-8CC5-7A46-53B0-8892E7A0F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478E9D57-AFB7-0419-45A1-51ED9B13D3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E35749B7-C85B-DAA1-A2ED-FEA9DED6AC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5E735D18-B979-A173-FE4B-8DBCB16950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8BBBAE2A-ED51-CD27-8BFB-4F3FDFF1A6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DF863066-1E93-CAE0-A65E-DCCE53CFA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5BEC7F4E-5460-D01D-7EAA-27BC61121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BE15379F-261B-BC3A-5EA3-A6E073AE48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5381A28D-6A3E-48F9-26D8-94097EC071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5E61D87B-1FC3-1024-6D75-D7503E31F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097AA68-43DC-F4F5-8891-EBB6142495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9C100D11-DCC9-8521-E398-C1B630AEDD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CD138300-1F7F-7722-2C88-157636F11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9C753107-AC34-AB19-EB7E-FA8F3168A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808ADB2A-07C5-2AD7-15FF-6BB662C2A3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BD5108AD-3560-B369-8D88-3372873DEE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EDDE6FDE-0FAE-90CF-74D7-1D514DFF61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3552C9AC-6F1B-9462-F2EE-AFE66681C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F3B5E571-CF4C-87E0-3A7E-2297475D8B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86A911B-1BE7-05D7-9891-33E8FCDD5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7374" y="1263404"/>
            <a:ext cx="8543840" cy="3115075"/>
          </a:xfrm>
        </p:spPr>
        <p:txBody>
          <a:bodyPr>
            <a:normAutofit/>
          </a:bodyPr>
          <a:lstStyle/>
          <a:p>
            <a:pPr algn="l"/>
            <a:r>
              <a:rPr lang="en-US" sz="6600" dirty="0">
                <a:solidFill>
                  <a:schemeClr val="accent1"/>
                </a:solidFill>
              </a:rPr>
              <a:t>Changes to Contract Work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037F02-E786-DB75-0077-99521BA0DD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7374" y="4560432"/>
            <a:ext cx="8300202" cy="1228171"/>
          </a:xfrm>
        </p:spPr>
        <p:txBody>
          <a:bodyPr>
            <a:normAutofit/>
          </a:bodyPr>
          <a:lstStyle/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98950C76-97A8-6C61-7CD4-BEED326BD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490253" y="3276595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946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4C6AC8-ABD6-2784-FF8B-D679B76F5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DC0296EE-A27D-9A69-34D1-0831B01B6F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1CAA9B5-89BC-8F80-7BF2-FDE3963FE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047778F2-BE82-51E4-7EE7-172E8E7A53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CA2F9187-3023-3850-2D30-81FF21F2D7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A673A607-25AA-2710-044E-78BBC034C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1AF0531B-B09D-914A-18E4-BDC4963974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86471F1F-3442-3F50-C384-7C41E2CF0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E3B0559F-F138-AEB2-E471-C9C3FBAF1D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D1555B20-F563-FB16-C3A5-C6ADB54347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AEC7975C-1829-F457-DED0-0B5DE53AD4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DEC9C47E-05AF-51C3-2C84-F34FE11CF1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2556DE48-39DD-8CA8-B47A-1AD30705D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D8488D54-C7A2-3F77-D52C-BD9EB87141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0FC2F955-1579-28A7-F5FD-9A9A50324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58F93EFC-A1A5-9014-D959-31A49165B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CF23C8FE-A9F0-5E37-1B21-10B1656B6E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8C7BC62B-27A7-CB5C-A4E8-D25ACE7F41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968B99F9-C03E-2844-863B-50E63FA70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CEBE25B0-BEA1-7F3C-98E3-1B18E1DA9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3450FF49-236F-C3E0-BD65-532560354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id="{18677361-A4CC-54D9-76CA-20159AB4EB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24">
              <a:extLst>
                <a:ext uri="{FF2B5EF4-FFF2-40B4-BE49-F238E27FC236}">
                  <a16:creationId xmlns:a16="http://schemas.microsoft.com/office/drawing/2014/main" id="{B6F738DD-333B-8838-BBEA-06A648F5C8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25">
              <a:extLst>
                <a:ext uri="{FF2B5EF4-FFF2-40B4-BE49-F238E27FC236}">
                  <a16:creationId xmlns:a16="http://schemas.microsoft.com/office/drawing/2014/main" id="{DF33F949-0009-A981-F526-C17B67A725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3E9265A6-C39D-984D-1E71-D819D60FB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899DA3-91B0-912A-853B-72FF7CA2C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Contract Instructors: Refusal of Work</a:t>
            </a:r>
            <a:br>
              <a:rPr lang="en-US" sz="4400" dirty="0">
                <a:solidFill>
                  <a:schemeClr val="tx1"/>
                </a:solidFill>
              </a:rPr>
            </a:br>
            <a:r>
              <a:rPr lang="en-US" sz="4400" dirty="0">
                <a:solidFill>
                  <a:schemeClr val="tx1"/>
                </a:solidFill>
              </a:rPr>
              <a:t>5.05.b.iii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F8A4A79A-78B3-6DFC-885D-91F3393B48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64FBD422-C494-CD64-9895-51F1BB4A8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3" y="960120"/>
            <a:ext cx="6207123" cy="417127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200" dirty="0"/>
          </a:p>
          <a:p>
            <a:r>
              <a:rPr lang="en-US" sz="2400" dirty="0"/>
              <a:t>Contract instructors may refuse work offered within 7 calendar days before the first day of classes without it counting as a “refusal of all work.”</a:t>
            </a:r>
          </a:p>
          <a:p>
            <a:r>
              <a:rPr lang="en-US" sz="2400" dirty="0"/>
              <a:t>See page 65 of the PDF</a:t>
            </a:r>
          </a:p>
        </p:txBody>
      </p:sp>
    </p:spTree>
    <p:extLst>
      <p:ext uri="{BB962C8B-B14F-4D97-AF65-F5344CB8AC3E}">
        <p14:creationId xmlns:p14="http://schemas.microsoft.com/office/powerpoint/2010/main" val="22874219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B4C0F1-6A02-0805-598D-EA8602AE9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B6E4546A-9CAB-F8C3-B9F7-86A8B0ADA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45BD12FA-19F5-3A02-BAFB-E7F8EDD74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A545A199-60AA-508E-07B2-B54AFEC607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F8CE1A2B-F5B7-69A8-9886-9F35E735B7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F826E747-3AC1-6DDF-9FF2-698B43692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01C9CD5B-F8E1-A980-9D24-F8F7785C3A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FE58197C-688E-512C-93AA-64CA645A0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05DECA8B-AFF5-7C27-706F-0B9B8514C9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D9695576-EFA6-BE05-6B48-F3C1AF6B08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617888F5-A4E6-E67C-3389-3F040C67A7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2ADC4BB5-A116-2B7B-38E6-F39A623EC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C52B0FE7-E5AA-7543-1B42-B8F902BC2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43F9C795-EF99-B113-6EC3-0B3AD1FC9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FC615240-74A7-3E86-4982-073CB4FA0D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051F48DD-0B62-4968-2E1C-61E4C344F4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64A185E5-8FDB-1F78-8BFB-6AB1163EF2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A7531795-A542-805D-C6BB-332CF42CCE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00C2C596-1F65-2E3D-5686-F5E8A389BC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9044FF80-0DE7-548D-E584-514897360B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82ACF6C6-85B4-F49C-9ED4-B9B46EC7C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id="{6C6A2195-D4CF-0036-F367-38E74C5C48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24">
              <a:extLst>
                <a:ext uri="{FF2B5EF4-FFF2-40B4-BE49-F238E27FC236}">
                  <a16:creationId xmlns:a16="http://schemas.microsoft.com/office/drawing/2014/main" id="{8C4A97D0-3B80-DA98-5BF1-B58521C49C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25">
              <a:extLst>
                <a:ext uri="{FF2B5EF4-FFF2-40B4-BE49-F238E27FC236}">
                  <a16:creationId xmlns:a16="http://schemas.microsoft.com/office/drawing/2014/main" id="{5C8201C1-A918-74FA-914D-30C9177FD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0607C145-5AC2-6032-939B-282CF554D2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004210-573A-0715-BC08-8A9173A8C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5.05.a.iii.5: Contract Faculty Continuing without Regular Status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C763A0B9-B3A3-84D7-9EE4-54CDA0A944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C072DDE2-979F-8B29-478B-50A1E3965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3" y="960120"/>
            <a:ext cx="6207123" cy="4171278"/>
          </a:xfrm>
        </p:spPr>
        <p:txBody>
          <a:bodyPr>
            <a:normAutofit/>
          </a:bodyPr>
          <a:lstStyle/>
          <a:p>
            <a:r>
              <a:rPr lang="en-US" sz="2200" dirty="0"/>
              <a:t>This Agreement clarifies how work is limited for contract faculty who have 2 DDP FTE or more and who do not seek or achieve regular status.</a:t>
            </a:r>
          </a:p>
          <a:p>
            <a:r>
              <a:rPr lang="en-US" sz="2200" dirty="0"/>
              <a:t>There is a longstanding clause that limits them to less than half-time work, and now there is a clearer timeline for administering this clause.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54188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E53ED8-EE6E-5429-4AFB-3DFDCC19C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AA0A7DEA-9821-459D-9359-ED8DC1198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18590BE3-4EB2-9CB5-7E3C-D4443F5DC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8634B4FB-0EEF-C889-FE61-884EE80F80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6473B4CA-DFC7-AA11-964F-F15CEAD7EA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C77A04E2-0A1B-6DEE-8E51-66D2C70E0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0F9E3E29-290F-15F6-8130-78EF1EB5C0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F24277D0-D2C3-C349-5A38-26D7389AE8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7126F442-A6F3-F417-10AB-D049B84DF2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7786C0AF-7538-AAAA-7624-46DECE38E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D0C2AE7B-7E6F-27E2-92D2-22465E25F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336B8CF6-4AA3-DDE0-FCFA-1DDC098C83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7996B7CD-5D14-D63C-A7BD-511967F09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4B29C09B-9434-C77C-1B0C-D57D3E5009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19462CC0-20BB-B0F2-64F3-74E45EE5D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78F56B6B-F2AB-BDA4-783E-224C8A51E7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6456A14B-A27A-171E-B74C-62CC8F429D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409BAC4B-7F5A-C411-0880-F275531D3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F8E2B371-8956-20C8-CE59-55860AD90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E37F4424-61C2-43F4-0A76-492F055AC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914244ED-D8EE-7F80-03AB-DAA7D7B53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id="{5E991DF6-703E-5DB9-E64D-AAA060ABC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24">
              <a:extLst>
                <a:ext uri="{FF2B5EF4-FFF2-40B4-BE49-F238E27FC236}">
                  <a16:creationId xmlns:a16="http://schemas.microsoft.com/office/drawing/2014/main" id="{616D6AC1-8C22-11B2-A39C-CAC840BA3B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25">
              <a:extLst>
                <a:ext uri="{FF2B5EF4-FFF2-40B4-BE49-F238E27FC236}">
                  <a16:creationId xmlns:a16="http://schemas.microsoft.com/office/drawing/2014/main" id="{FE7B4AD9-AF64-770E-81B0-472C6BC62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12CCBDBF-E093-A5D8-2062-7A69DAAB1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E77215-4636-2BD7-965F-FE2B025DC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5.05.a.iii.5: Contract Faculty Continuing without Regular Status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82A00E43-8E46-6EAD-C469-A46EEE488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5FF33581-38B7-CEBE-1977-0E6F274A9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3" y="960120"/>
            <a:ext cx="6207123" cy="417127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All contract faculty members who, as of the date of ratification of this Agreement, have </a:t>
            </a:r>
          </a:p>
          <a:p>
            <a:pPr lvl="1"/>
            <a:r>
              <a:rPr lang="en-US" sz="2000" dirty="0"/>
              <a:t>a) accumulated two (2) years’ DDP FTE service or more and </a:t>
            </a:r>
          </a:p>
          <a:p>
            <a:pPr lvl="1"/>
            <a:r>
              <a:rPr lang="en-US" sz="2000" dirty="0"/>
              <a:t>b) have not previously applied for regular status </a:t>
            </a:r>
          </a:p>
          <a:p>
            <a:pPr marL="0" indent="0">
              <a:buNone/>
            </a:pPr>
            <a:r>
              <a:rPr lang="en-US" sz="2200" dirty="0"/>
              <a:t>will have six (6) months from the date of notification to apply for regular status before their respective workloads are subject to the limitations described in Article 5.05.a.iii(5).</a:t>
            </a:r>
          </a:p>
          <a:p>
            <a:pPr marL="0" indent="0">
              <a:buNone/>
            </a:pPr>
            <a:r>
              <a:rPr lang="en-US" sz="2200" dirty="0"/>
              <a:t>See page 41 of the PDF.</a:t>
            </a:r>
          </a:p>
          <a:p>
            <a:endParaRPr lang="en-US" sz="22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346969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27BC0A-A567-7C50-0B1C-0C9378606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FBE44EF0-F85D-7299-5E5C-58AA66C24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866416D-500C-0C9A-A630-58F282832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C1B48CB5-702D-B36B-9C9F-D7A71D6544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19B9E041-9D77-8037-CD9F-6601F79609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79B7A8C7-9B88-E42B-3E6E-7722AD6F5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0EAE7FE2-FC7E-2024-32E3-463B5C1B28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DC30546A-E5A9-FF63-CD19-43E2B08A32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B827CAA4-821D-8AED-7F4F-708902C1CD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1B904082-A547-B32A-A053-86293329E2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12D9FC9B-2879-B4D6-54C5-1D724CCA5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AA778B14-E632-175D-0310-A802067794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5A2ED5F8-1487-A91B-AA51-CFF2D3FEEF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D45309DB-CBDA-5994-C60B-EAAACF3C5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32D23929-B1A2-2A1D-EBA8-876ACE1C3F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A47255BF-7B2D-478A-B2C1-5FE6B55680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E72074AB-ED40-4143-5455-DEE7EE4B91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E61D47B7-D9BF-918F-0FD9-674181208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89CBD583-BA18-7A28-D511-96C56635B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C27263DC-E424-D85C-C5D4-EA4CBB3BB1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AB89BC8C-1282-EB53-09A2-F2B8ED683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id="{AB97D2BE-DE19-52C3-5616-1D6BCF7CD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24">
              <a:extLst>
                <a:ext uri="{FF2B5EF4-FFF2-40B4-BE49-F238E27FC236}">
                  <a16:creationId xmlns:a16="http://schemas.microsoft.com/office/drawing/2014/main" id="{5CD22D94-956D-E402-D750-BBD0ED5D63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25">
              <a:extLst>
                <a:ext uri="{FF2B5EF4-FFF2-40B4-BE49-F238E27FC236}">
                  <a16:creationId xmlns:a16="http://schemas.microsoft.com/office/drawing/2014/main" id="{15D4A85C-8D28-246E-5E4F-9FA7099194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33EE8C7C-9926-F0C2-444B-7F55971FD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F2CBEF-78E4-0D49-39C9-CFEB6983F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5.05.a.iii.5: Contract Faculty Continuing without Regular Status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E367354A-BCE7-80BC-1D71-A716993A9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7A288618-B37E-474A-4F13-71D9C055B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3" y="960120"/>
            <a:ext cx="6207123" cy="4171278"/>
          </a:xfrm>
        </p:spPr>
        <p:txBody>
          <a:bodyPr>
            <a:normAutofit/>
          </a:bodyPr>
          <a:lstStyle/>
          <a:p>
            <a:r>
              <a:rPr lang="en-US" sz="2200" dirty="0"/>
              <a:t>A contract faculty member who applies and is rejected for regular status because they do not meet the qualifications or criteria established by the Selection Committee </a:t>
            </a:r>
            <a:r>
              <a:rPr lang="en-US" sz="2200" dirty="0">
                <a:highlight>
                  <a:srgbClr val="FFFF00"/>
                </a:highlight>
              </a:rPr>
              <a:t>shall lose right of first refusal</a:t>
            </a:r>
            <a:r>
              <a:rPr lang="en-US" sz="2200" dirty="0"/>
              <a:t>.</a:t>
            </a:r>
          </a:p>
          <a:p>
            <a:r>
              <a:rPr lang="en-US" sz="2000" dirty="0"/>
              <a:t>See page 17 of the PDF.</a:t>
            </a:r>
          </a:p>
        </p:txBody>
      </p:sp>
    </p:spTree>
    <p:extLst>
      <p:ext uri="{BB962C8B-B14F-4D97-AF65-F5344CB8AC3E}">
        <p14:creationId xmlns:p14="http://schemas.microsoft.com/office/powerpoint/2010/main" val="10207076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F90CE4-9CDB-8750-2BAA-B70EF7D57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119992A6-3528-0991-504D-F13903716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C7C830A2-0743-D050-E782-F439D04CF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311EC776-6F30-DB27-DC5B-6A3B5E19B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FED680A7-C33F-A336-1C5D-3C35CCC77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26E47BAC-0379-D133-4AF9-BCDD04F28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7395FA5D-D7D4-1BFF-18F2-CD5E3684DA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0933A151-B0FA-8E35-8232-E9755326A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9F298306-A5DD-9A9C-56AE-3FB3148A31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4D6AF4F3-30BF-B9E6-17BF-C2AF17BE58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615E9318-79FE-CB9D-F16F-C7226DDED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C71FEC3C-78A8-5D9C-B2DB-A5CDB30CA1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81AC10E0-CAFD-5AD5-A7E8-231AC6393C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F38FEA10-4F1A-0017-1AC1-1D69C1C61B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BBC9C0F1-2B1D-9274-99FE-D49BF2119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9445BD4A-7381-39F2-AFAF-AAB8C27CBD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AD4D9895-6996-E2A3-15D3-B4B986C872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CE0D193C-F254-8F98-A0B6-1CC645DFF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AF1627A3-50B2-5C17-E37D-A155759326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0BA22B10-94C7-D904-7CD4-6704A8A655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3FC60F87-9109-CF9A-DF79-B550F1DF9E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id="{30200C23-5559-A241-64CE-49A580216E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24">
              <a:extLst>
                <a:ext uri="{FF2B5EF4-FFF2-40B4-BE49-F238E27FC236}">
                  <a16:creationId xmlns:a16="http://schemas.microsoft.com/office/drawing/2014/main" id="{4D7B6F50-28CB-728F-B6BB-391C58BA96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25">
              <a:extLst>
                <a:ext uri="{FF2B5EF4-FFF2-40B4-BE49-F238E27FC236}">
                  <a16:creationId xmlns:a16="http://schemas.microsoft.com/office/drawing/2014/main" id="{8855F9E7-E4CD-2AF7-8F89-541B54090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444C5170-115E-DCD2-0C42-115D3694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844925-E387-E797-A402-C47A7D075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Note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C527EE23-D9E7-14E3-AACE-58E828D852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7B5D0657-00A6-01C9-44AD-32B537ECE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3" y="960120"/>
            <a:ext cx="6207123" cy="4171278"/>
          </a:xfrm>
        </p:spPr>
        <p:txBody>
          <a:bodyPr>
            <a:normAutofit/>
          </a:bodyPr>
          <a:lstStyle/>
          <a:p>
            <a:r>
              <a:rPr lang="en-US" sz="2200" dirty="0"/>
              <a:t>Please note that this slide set does not discuss all changes captured in the tentative agreement.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120233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465619-D5B2-77E3-C3EF-DE3A3B7B5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2EF6E0-625F-94F0-7556-AA4797DE6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C79F907-BC40-7796-95DA-8CA29A28C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50F850ED-8628-8C00-3513-70563C28B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30FE30E1-9E78-4122-3960-9D595A6E2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DC9B01B2-F1D6-A558-BAD2-F179C0687C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D4B2D498-06AF-3062-3FF8-06EE5AB65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8D1555E9-199C-9438-4366-F83C8711C0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425AF2FF-DF13-D056-F64E-55DC87AFAF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E5B360B6-E2DB-597B-1875-8F5F1B730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7D24E202-F318-5B95-9C7F-7078CE5BBF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0F194D29-011F-F4ED-30F7-3FC3D3941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67DC22A1-C827-DE52-A3A9-CF366D5A0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F15C987E-6E6E-001E-2736-12389D304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68D043AF-2567-D864-0344-6E0543BF54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DCB6EC18-7968-33E9-EABC-CBFD9AC509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F567FF43-969D-0EB5-54D5-8DCB25DD2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3DC0388E-C84E-0D83-C559-207C0D02B8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04B41B9E-6AF4-6B96-7B4F-DDF359E091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C5196CED-10B1-0862-A119-FFD91C6C33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9779FB05-8AB3-0433-DD42-85EC47D0CE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017D307B-2C89-5192-1CCC-B47B0D17F0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CD36D18-77D9-6411-4FFA-600D597932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7374" y="1263404"/>
            <a:ext cx="8543840" cy="3115075"/>
          </a:xfrm>
        </p:spPr>
        <p:txBody>
          <a:bodyPr>
            <a:normAutofit/>
          </a:bodyPr>
          <a:lstStyle/>
          <a:p>
            <a:pPr algn="l"/>
            <a:r>
              <a:rPr lang="en-US" sz="6600" dirty="0">
                <a:solidFill>
                  <a:schemeClr val="accent1"/>
                </a:solidFill>
              </a:rPr>
              <a:t>Salary Improvements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D36A4-1307-0BD2-7830-045BFA3B16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7374" y="4560432"/>
            <a:ext cx="8300202" cy="1228171"/>
          </a:xfrm>
        </p:spPr>
        <p:txBody>
          <a:bodyPr>
            <a:normAutofit/>
          </a:bodyPr>
          <a:lstStyle/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6BF4768-AA6F-4847-3DC4-75BA8B06D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490253" y="3276595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69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805A01-8F6D-F204-BAE2-047C2DADD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General Wage Increases 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DEE48690-778A-17D3-FAAF-9ECBC3699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3" y="960120"/>
            <a:ext cx="6207123" cy="4171278"/>
          </a:xfrm>
        </p:spPr>
        <p:txBody>
          <a:bodyPr>
            <a:normAutofit fontScale="92500" lnSpcReduction="10000"/>
          </a:bodyPr>
          <a:lstStyle/>
          <a:p>
            <a:endParaRPr lang="en-US" sz="2200" dirty="0"/>
          </a:p>
          <a:p>
            <a:r>
              <a:rPr lang="en-US" sz="2400" dirty="0"/>
              <a:t>A four-year agreement</a:t>
            </a:r>
          </a:p>
          <a:p>
            <a:r>
              <a:rPr lang="en-US" sz="2400" dirty="0"/>
              <a:t>3% raise per year (or: 3/3/3/3) </a:t>
            </a:r>
          </a:p>
          <a:p>
            <a:r>
              <a:rPr lang="en-US" sz="2400" dirty="0"/>
              <a:t>Expect retro pay in fall 2026</a:t>
            </a:r>
          </a:p>
          <a:p>
            <a:pPr lvl="1"/>
            <a:r>
              <a:rPr lang="en-US" sz="2200" dirty="0"/>
              <a:t>Laid-off regular faculty members with recall rights are eligible; all contract instructors who have worked on </a:t>
            </a:r>
            <a:r>
              <a:rPr lang="en-US" sz="2200"/>
              <a:t>or after April 1, 2025.</a:t>
            </a:r>
          </a:p>
          <a:p>
            <a:pPr lvl="1"/>
            <a:r>
              <a:rPr lang="en-US" sz="2200" dirty="0"/>
              <a:t>Members who worked on or after April 1, 2026 are eligible even if they retired, resigned, or were terminated.</a:t>
            </a:r>
          </a:p>
        </p:txBody>
      </p:sp>
    </p:spTree>
    <p:extLst>
      <p:ext uri="{BB962C8B-B14F-4D97-AF65-F5344CB8AC3E}">
        <p14:creationId xmlns:p14="http://schemas.microsoft.com/office/powerpoint/2010/main" val="869916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5E5A82-E311-F764-0511-1666E60D3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3CBC3A5E-156E-7C74-D9CF-F19C52DE05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D925B6B-C1E4-B21D-6C3E-AA8512778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E1B21A23-E068-9C08-CC81-0E5969ABF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EA7B10C3-F85D-156D-266C-8F35B7DA1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B70F4C0F-9859-5D48-B7E7-9C4911F9E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B526CE53-8029-6CFF-38E0-5FB923BF0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B7E06B8F-EDB6-ED1A-E8DD-F63E34BCC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5E62D61C-5947-3200-537D-9DBBB47B0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6BFE219C-C366-8EEF-EE3F-A8230F6FC8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CFD4308D-05FB-6852-8170-BF568D67BF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CDBAD610-A07B-CF22-0A1A-FCDA13147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E0245A0F-1C62-36B8-6B98-E4E5222A6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07BD4D17-C64F-ECBD-8699-1804C377C4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4F4E268E-6ADD-F61F-3303-744CB1FA0C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F74F2243-0215-02F7-C391-02338DEECC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EDCB11F0-CE7E-9E0D-744B-CB7A185F17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A00C865F-E05B-6DB0-DCA1-2334DFC66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7182912F-6C62-EB64-E11F-08A9CDFA6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D911F9F0-2BD2-60D7-012C-F8BB135018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6936D778-C5D0-223E-6AF0-375470DC37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id="{04D24D6F-A21F-5DD3-A657-65F9B38E9D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24">
              <a:extLst>
                <a:ext uri="{FF2B5EF4-FFF2-40B4-BE49-F238E27FC236}">
                  <a16:creationId xmlns:a16="http://schemas.microsoft.com/office/drawing/2014/main" id="{D60D4C18-28A9-66DA-E833-D91FEA050E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25">
              <a:extLst>
                <a:ext uri="{FF2B5EF4-FFF2-40B4-BE49-F238E27FC236}">
                  <a16:creationId xmlns:a16="http://schemas.microsoft.com/office/drawing/2014/main" id="{017935CC-294C-A59E-62EE-36E4A573E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9AF53B5F-6F3A-B177-B7A7-D9D62F989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F38AD3-228F-6DB6-3415-A018DC5DC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6.08 Payment for Additional Available Work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C71200C2-F609-CDA0-573F-EB5A8DC97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669B3BE1-D7F6-376C-F6DB-296297E04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3" y="960120"/>
            <a:ext cx="6207123" cy="4171278"/>
          </a:xfrm>
        </p:spPr>
        <p:txBody>
          <a:bodyPr>
            <a:normAutofit/>
          </a:bodyPr>
          <a:lstStyle/>
          <a:p>
            <a:r>
              <a:rPr lang="en-US" sz="2400" dirty="0">
                <a:highlight>
                  <a:srgbClr val="FFFF00"/>
                </a:highlight>
              </a:rPr>
              <a:t>As of September 1, 2026:</a:t>
            </a:r>
          </a:p>
          <a:p>
            <a:pPr lvl="1"/>
            <a:r>
              <a:rPr lang="en-US" sz="2200" dirty="0">
                <a:highlight>
                  <a:srgbClr val="FFFF00"/>
                </a:highlight>
              </a:rPr>
              <a:t>Additional available work assigned to a regular faculty member up to a full-time workload shall be paid at regular rates.</a:t>
            </a:r>
          </a:p>
          <a:p>
            <a:pPr lvl="1"/>
            <a:r>
              <a:rPr lang="en-US" sz="2200" dirty="0"/>
              <a:t>Overloads are compensated as per 15.08.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663518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40F794-1F1E-CB6C-85F8-CD65294DA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AD64C7A2-70FA-CC9D-410C-28A597E9E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DEBD55AC-31AF-AD70-59AF-AE5E15459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15E00F8C-5439-E62B-691E-A693895CE7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F27C099B-95A4-CD33-A65C-7B740DFE0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DF517980-F861-5434-0994-F569959E5A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E87A544B-F420-D665-AECC-DA7DB4117F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6D1589B9-C21E-3A1C-DDEF-6629158A3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7C497359-0A55-F65C-70E8-6EEEB5475D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C7B9D333-6783-B3B1-DDB8-3FC6E21BE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982D0515-D5B9-053A-11B9-66FA30A982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7546EE30-B585-2594-925C-4200D24F9C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D40FCA75-0647-F835-1AC3-6D57C15237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B86EE70C-399F-47E2-5DFA-9E6B8FB9D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0DFB3413-B77F-1A9A-D01F-BACECEE95F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BA63CB37-AEED-B6BC-97AB-2C0CAEA11C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5E544F03-6DB9-6625-D776-B80EE5BABC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3E097A3F-AD35-6B3B-F90C-CFF3A15408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9E712A32-0917-1E46-A200-872DA825BD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9139C68C-963A-1AFE-9D09-3A275563A0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557381AB-FC0B-BC36-74EE-1FB1164815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id="{900185B1-31B2-8ACF-35FD-554A0A8946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24">
              <a:extLst>
                <a:ext uri="{FF2B5EF4-FFF2-40B4-BE49-F238E27FC236}">
                  <a16:creationId xmlns:a16="http://schemas.microsoft.com/office/drawing/2014/main" id="{2FD040F0-1888-1EAE-D3A0-EC5213E1D3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25">
              <a:extLst>
                <a:ext uri="{FF2B5EF4-FFF2-40B4-BE49-F238E27FC236}">
                  <a16:creationId xmlns:a16="http://schemas.microsoft.com/office/drawing/2014/main" id="{868E17EE-C168-5E09-B29D-A28F19F8CD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80610CB6-1D56-AD8A-CE93-2E34B8823D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C9AD6-9894-3370-7557-5C7A1EA7C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New LOU 14:</a:t>
            </a:r>
            <a:br>
              <a:rPr lang="en-US" sz="4400" dirty="0">
                <a:solidFill>
                  <a:schemeClr val="tx1"/>
                </a:solidFill>
              </a:rPr>
            </a:br>
            <a:r>
              <a:rPr lang="en-US" sz="4400" dirty="0">
                <a:solidFill>
                  <a:schemeClr val="tx1"/>
                </a:solidFill>
              </a:rPr>
              <a:t>Maternity, Parental, and Adoption Leave Replacement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5AB6B98F-09A7-C52F-F360-9EC4096B2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07D7EC3A-E7B0-999B-0BFE-C7B6B78E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3" y="960120"/>
            <a:ext cx="6207123" cy="4171278"/>
          </a:xfrm>
        </p:spPr>
        <p:txBody>
          <a:bodyPr>
            <a:normAutofit/>
          </a:bodyPr>
          <a:lstStyle/>
          <a:p>
            <a:r>
              <a:rPr lang="en-US" sz="2200" dirty="0"/>
              <a:t>We have agreed to a pilot program for regular faculty replacements for maternity, parental, and adoption leave. </a:t>
            </a:r>
          </a:p>
          <a:p>
            <a:r>
              <a:rPr lang="en-US" sz="2200" dirty="0"/>
              <a:t>Not all leave replacements fit with the academic year. This LOU permits some flexibility with hiring and pays them at </a:t>
            </a:r>
            <a:r>
              <a:rPr lang="en-US" sz="2200" dirty="0">
                <a:highlight>
                  <a:srgbClr val="FFFF00"/>
                </a:highlight>
              </a:rPr>
              <a:t>regular rates </a:t>
            </a:r>
            <a:r>
              <a:rPr lang="en-US" sz="2200" dirty="0"/>
              <a:t>through the term of the replacement.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013839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24218C-371E-D93F-FFFE-91A1638CF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E78CED-E1EA-5AA6-17C2-0BA0C8883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97D5AE3-18A6-E588-405F-854CAB907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35E45CD9-3DD1-09E9-AD46-4C5CF68AA6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F2B6C867-CE17-9ACA-3C4D-7697E354B3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CBA78307-DD6E-603C-B8AE-D56DAC1993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C7B4E668-ABC3-4223-EF56-4D5703D3F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9A9C2855-6430-B6B2-3199-A6C751C34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8784B5E1-AC26-4E6F-28CB-59E18D4B44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65799B5C-010B-C11A-B87A-ABDEBE0870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ACED1531-E0B0-B7B5-857F-43361FD206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FB62330D-305D-AEA9-7D38-0C18EA975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2ACE5887-416F-7EEF-E984-EB2F004D7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C2CDC39A-F6BA-825C-A7A5-0DC1462152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542F6295-1040-791A-61A4-951B1CC16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3591C1F9-9FEB-0F10-4C11-9698345141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3223B8F4-3E05-C758-7669-E3F249ECFC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3D94B40C-05EA-FCDA-717E-D8BD6B0B8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66A14367-F6A0-0870-A190-DB2BA71EFC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A4648CFA-4A66-39F7-0322-B11DD63D52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97BCED28-66BD-194E-F8EA-1A4759C2D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C27C3C11-DA10-9FD4-53D0-92759341E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A5AD35A-CFE6-D8D2-8D76-525A3874BE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7374" y="1263404"/>
            <a:ext cx="8543840" cy="3115075"/>
          </a:xfrm>
        </p:spPr>
        <p:txBody>
          <a:bodyPr>
            <a:normAutofit/>
          </a:bodyPr>
          <a:lstStyle/>
          <a:p>
            <a:pPr algn="l"/>
            <a:r>
              <a:rPr lang="en-US" sz="6600" dirty="0">
                <a:solidFill>
                  <a:schemeClr val="accent1"/>
                </a:solidFill>
              </a:rPr>
              <a:t>Benefits and PD Improvements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396BB5-43FB-2981-B6C3-9311651CF2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7374" y="4560432"/>
            <a:ext cx="8300202" cy="1228171"/>
          </a:xfrm>
        </p:spPr>
        <p:txBody>
          <a:bodyPr>
            <a:normAutofit/>
          </a:bodyPr>
          <a:lstStyle/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83A05559-DB45-3542-B3E6-204FF1BA5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490253" y="3276595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67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17485C-9EA5-46BE-7A86-EE7291BE7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6C95F58D-7599-FC8B-BB4C-A63076C5C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34E8C208-02CA-69CE-2B1C-E2E3DA50E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0E5124F-0BF7-9C4A-2D52-F1ADAA04C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1C66D916-79EA-EDAC-2067-7C4FC457FD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A6EEB51B-1CEF-66A1-387D-8D45DDD8B8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C391E2EE-A9D3-2888-A54F-7D135E95E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21A6CDF0-D6D6-3156-3421-28483A1D5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36FE04CB-7781-499D-5E11-DDF25089BB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C205FFAD-3D29-F6C7-2645-EE18653D6A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97C98E8D-90CB-E1BC-F89C-1157A3C516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C6E53F26-20F2-2F31-11C4-F2CB78DD5A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5677DFDD-4BEA-B92E-E452-1094EB89AC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7D64C8DD-D443-EEA9-0CAF-A983959BCF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1021A81E-8504-6D9D-BC45-665D09B3BA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EDC82668-E8AC-5534-F49F-622A30236D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06567973-43FB-86D2-1F88-2890B6DD71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2C251A9D-57C2-BEE8-03D7-EA25333B4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40EF893A-59E6-F5CB-938C-DE40D07112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0BA6C1B1-6CD1-20F1-84DE-D290E66459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A20030F7-79D8-1045-A6A1-F871583DE4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DAF048D6-7A8D-C26C-56D3-F8492347D6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id="{EC75E165-F474-BB7F-79EC-B05760207D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24">
              <a:extLst>
                <a:ext uri="{FF2B5EF4-FFF2-40B4-BE49-F238E27FC236}">
                  <a16:creationId xmlns:a16="http://schemas.microsoft.com/office/drawing/2014/main" id="{362BC0CB-241A-5F5D-1FD3-0C9085C6F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25">
              <a:extLst>
                <a:ext uri="{FF2B5EF4-FFF2-40B4-BE49-F238E27FC236}">
                  <a16:creationId xmlns:a16="http://schemas.microsoft.com/office/drawing/2014/main" id="{327B7278-18A9-4806-037B-EAABDD9E4E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99C783F2-67A0-5B70-03D5-765A31D8D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244685-56B4-627B-9362-74D61B000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509589"/>
            <a:ext cx="10855972" cy="685800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Benefit Improvements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3B5211E-D768-8BAD-FA74-36876F7362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666874"/>
              </p:ext>
            </p:extLst>
          </p:nvPr>
        </p:nvGraphicFramePr>
        <p:xfrm>
          <a:off x="2032000" y="1328740"/>
          <a:ext cx="8128000" cy="407193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29627956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196219348"/>
                    </a:ext>
                  </a:extLst>
                </a:gridCol>
              </a:tblGrid>
              <a:tr h="67865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Current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Tentative Agreement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2569050"/>
                  </a:ext>
                </a:extLst>
              </a:tr>
              <a:tr h="678656">
                <a:tc>
                  <a:txBody>
                    <a:bodyPr/>
                    <a:lstStyle/>
                    <a:p>
                      <a:r>
                        <a:rPr lang="en-US" dirty="0"/>
                        <a:t>Registered Massage - $500/yr</a:t>
                      </a:r>
                    </a:p>
                    <a:p>
                      <a:r>
                        <a:rPr lang="en-US" dirty="0"/>
                        <a:t>$25/visit for the first three visits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Registered Massage -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$1000/yr</a:t>
                      </a:r>
                    </a:p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$45</a:t>
                      </a:r>
                      <a:r>
                        <a:rPr lang="en-US" dirty="0"/>
                        <a:t>/visit for the first three visits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9383075"/>
                  </a:ext>
                </a:extLst>
              </a:tr>
              <a:tr h="678656">
                <a:tc>
                  <a:txBody>
                    <a:bodyPr/>
                    <a:lstStyle/>
                    <a:p>
                      <a:r>
                        <a:rPr lang="en-US" dirty="0"/>
                        <a:t>Physiotherapist - $500/yr</a:t>
                      </a:r>
                    </a:p>
                    <a:p>
                      <a:r>
                        <a:rPr lang="en-US" dirty="0"/>
                        <a:t>$25/visit for the first three visits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Physiotherapist -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$1000/yr</a:t>
                      </a:r>
                    </a:p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$45</a:t>
                      </a:r>
                      <a:r>
                        <a:rPr lang="en-US" dirty="0"/>
                        <a:t>/visit for the first three visits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8762627"/>
                  </a:ext>
                </a:extLst>
              </a:tr>
              <a:tr h="678656">
                <a:tc>
                  <a:txBody>
                    <a:bodyPr/>
                    <a:lstStyle/>
                    <a:p>
                      <a:r>
                        <a:rPr lang="en-US" dirty="0"/>
                        <a:t>Chiropractor - $300/yr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$25/visit for the first three visits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Chiropractor -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$400/yr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$45</a:t>
                      </a:r>
                      <a:r>
                        <a:rPr lang="en-US" dirty="0"/>
                        <a:t>/visit for the first three visits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1157926"/>
                  </a:ext>
                </a:extLst>
              </a:tr>
              <a:tr h="678656">
                <a:tc>
                  <a:txBody>
                    <a:bodyPr/>
                    <a:lstStyle/>
                    <a:p>
                      <a:r>
                        <a:rPr lang="en-US" dirty="0"/>
                        <a:t>Podiatrist - $275/yr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$25/visit for the first three visits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Podiatrist - $275/yr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$45</a:t>
                      </a:r>
                      <a:r>
                        <a:rPr lang="en-US" dirty="0"/>
                        <a:t>/visit for the first three visits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2568178"/>
                  </a:ext>
                </a:extLst>
              </a:tr>
              <a:tr h="678656">
                <a:tc>
                  <a:txBody>
                    <a:bodyPr/>
                    <a:lstStyle/>
                    <a:p>
                      <a:r>
                        <a:rPr lang="en-US" dirty="0"/>
                        <a:t>Naturopath - $275/yr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$25/visit for the first three visits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Naturopath - $275/yr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$45</a:t>
                      </a:r>
                      <a:r>
                        <a:rPr lang="en-US" dirty="0"/>
                        <a:t>/visit for the first three visits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4488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93282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6B4C9A-9EBE-3492-CA79-40EAA326A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7324DAF2-0349-71D9-ECBB-7298E0CEA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6ECC11EC-B319-3282-6F50-ABA34BF49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667441B1-C194-A1D8-CA0C-B3CE8E991E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E20BD1F9-4609-B2DC-0AA4-CDE516634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26B69B5F-1B99-BF0E-97CE-4143C6A87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9F090433-53AF-2660-E2CC-713A00872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0978A426-937A-F541-D8C7-5D6C8E4E0B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9C176CB2-B0F1-F5D8-9A9A-AF6CC396F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4E9E9CC0-8AE1-28B5-5FF3-54EE4A63F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2248561D-3722-9C81-1E88-CCDA122D34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2393C238-80E1-C327-43CD-222B34B95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615BEF78-645C-8E18-AA9A-F3B36D8FD0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05F93A85-C27C-F2E2-3246-648129D5D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E47D8C74-8B44-B3F6-5791-27F3496028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73B18E01-D547-B1D8-5801-36408760A4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09B95C12-C7C0-45AA-458A-B7B0E1C4A6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A0698051-22BE-FAE4-09C3-757BF58B3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600A3693-2A86-EA06-84D8-EB15C9FBA4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6C8F02B1-85C7-0C0C-E027-1368ED4548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F8FD8E6E-F27F-4A6B-9505-40D2BC0809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76C7A1F0-BD3A-C536-FA6B-A3DCD44BD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id="{78083C6C-8FA6-9B3D-3DED-2CC1B77F33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24">
              <a:extLst>
                <a:ext uri="{FF2B5EF4-FFF2-40B4-BE49-F238E27FC236}">
                  <a16:creationId xmlns:a16="http://schemas.microsoft.com/office/drawing/2014/main" id="{163C3D55-7527-AA57-457F-814F7B531C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25">
              <a:extLst>
                <a:ext uri="{FF2B5EF4-FFF2-40B4-BE49-F238E27FC236}">
                  <a16:creationId xmlns:a16="http://schemas.microsoft.com/office/drawing/2014/main" id="{CB54239D-94AE-816D-E35E-35C32C3BC8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442617AF-08FC-10D0-A8BD-C9ACE6814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53A42E-4725-BCF7-76B9-EEFAE2801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509589"/>
            <a:ext cx="10855972" cy="685800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Benefit Improvements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71A3996-CFB5-A188-9089-F477E121BE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918952"/>
              </p:ext>
            </p:extLst>
          </p:nvPr>
        </p:nvGraphicFramePr>
        <p:xfrm>
          <a:off x="2032000" y="1452565"/>
          <a:ext cx="8128000" cy="394810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29627956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196219348"/>
                    </a:ext>
                  </a:extLst>
                </a:gridCol>
              </a:tblGrid>
              <a:tr h="65801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Current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Tentative Agreement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2569050"/>
                  </a:ext>
                </a:extLst>
              </a:tr>
              <a:tr h="658018">
                <a:tc>
                  <a:txBody>
                    <a:bodyPr/>
                    <a:lstStyle/>
                    <a:p>
                      <a:r>
                        <a:rPr lang="en-US" dirty="0"/>
                        <a:t>Eye exams - $125/24 months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Effective April 1, </a:t>
                      </a:r>
                      <a:r>
                        <a:rPr lang="en-US" u="sng" dirty="0"/>
                        <a:t>2028</a:t>
                      </a:r>
                      <a:r>
                        <a:rPr lang="en-US" dirty="0"/>
                        <a:t>: </a:t>
                      </a:r>
                    </a:p>
                    <a:p>
                      <a:r>
                        <a:rPr lang="en-US" dirty="0"/>
                        <a:t>Eye exams -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$150</a:t>
                      </a:r>
                      <a:r>
                        <a:rPr lang="en-US" dirty="0"/>
                        <a:t>/24 months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9383075"/>
                  </a:ext>
                </a:extLst>
              </a:tr>
              <a:tr h="658018">
                <a:tc>
                  <a:txBody>
                    <a:bodyPr/>
                    <a:lstStyle/>
                    <a:p>
                      <a:r>
                        <a:rPr lang="en-US" dirty="0"/>
                        <a:t>Hearing Aids - $1500/years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Effective April 1, </a:t>
                      </a:r>
                      <a:r>
                        <a:rPr lang="en-US" u="sng" dirty="0"/>
                        <a:t>2028</a:t>
                      </a:r>
                      <a:r>
                        <a:rPr lang="en-US" dirty="0"/>
                        <a:t>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Hearing Aids -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$2000</a:t>
                      </a:r>
                      <a:r>
                        <a:rPr lang="en-US" dirty="0"/>
                        <a:t>/years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8762627"/>
                  </a:ext>
                </a:extLst>
              </a:tr>
              <a:tr h="658018">
                <a:tc>
                  <a:txBody>
                    <a:bodyPr/>
                    <a:lstStyle/>
                    <a:p>
                      <a:r>
                        <a:rPr lang="en-US" dirty="0"/>
                        <a:t>Healthcare Spending Account - $400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Effective April 1, </a:t>
                      </a:r>
                      <a:r>
                        <a:rPr lang="en-US" u="sng" dirty="0"/>
                        <a:t>2028</a:t>
                      </a:r>
                      <a:r>
                        <a:rPr lang="en-US" dirty="0"/>
                        <a:t>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Healthcare Spending Account -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$600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1157926"/>
                  </a:ext>
                </a:extLst>
              </a:tr>
              <a:tr h="658018">
                <a:tc>
                  <a:txBody>
                    <a:bodyPr/>
                    <a:lstStyle/>
                    <a:p>
                      <a:r>
                        <a:rPr lang="en-US" dirty="0"/>
                        <a:t>Mental Health – $1500/year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Mental Health –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$2500</a:t>
                      </a:r>
                      <a:r>
                        <a:rPr lang="en-US" dirty="0"/>
                        <a:t>/year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2568178"/>
                  </a:ext>
                </a:extLst>
              </a:tr>
              <a:tr h="658018">
                <a:tc>
                  <a:txBody>
                    <a:bodyPr/>
                    <a:lstStyle/>
                    <a:p>
                      <a:r>
                        <a:rPr lang="en-US" dirty="0"/>
                        <a:t>Age limit on Extended Health, Dental, and HCSA – Age 71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Removal of age limit on Extended Health, Dental, and HCSA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4488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61288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Atlas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C0EF0781-FB17-4F1F-B3B1-699933968CE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1773</TotalTime>
  <Words>1278</Words>
  <Application>Microsoft Macintosh PowerPoint</Application>
  <PresentationFormat>Widescreen</PresentationFormat>
  <Paragraphs>129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Calibri</vt:lpstr>
      <vt:lpstr>Calibri Light</vt:lpstr>
      <vt:lpstr>Rockwell</vt:lpstr>
      <vt:lpstr>Wingdings</vt:lpstr>
      <vt:lpstr>Atlas</vt:lpstr>
      <vt:lpstr>    Douglas College - DCFA  Tentative Agreement  2025–2029 </vt:lpstr>
      <vt:lpstr>The DCFA Bargaining Team </vt:lpstr>
      <vt:lpstr>Salary Improvements</vt:lpstr>
      <vt:lpstr>General Wage Increases </vt:lpstr>
      <vt:lpstr>6.08 Payment for Additional Available Work</vt:lpstr>
      <vt:lpstr>New LOU 14: Maternity, Parental, and Adoption Leave Replacement</vt:lpstr>
      <vt:lpstr>Benefits and PD Improvements</vt:lpstr>
      <vt:lpstr>Benefit Improvements</vt:lpstr>
      <vt:lpstr>Benefit Improvements</vt:lpstr>
      <vt:lpstr>Benefit Improvements</vt:lpstr>
      <vt:lpstr>Professional Development Funds</vt:lpstr>
      <vt:lpstr>Supplemental Professional Development Funds</vt:lpstr>
      <vt:lpstr>Green Commute Allowance</vt:lpstr>
      <vt:lpstr>Additional Improvements</vt:lpstr>
      <vt:lpstr>11.01 Election of Chairs</vt:lpstr>
      <vt:lpstr>13.03 Layoff and Recall</vt:lpstr>
      <vt:lpstr>13.03 Layoff and Recall</vt:lpstr>
      <vt:lpstr>Related to Layoff Rights</vt:lpstr>
      <vt:lpstr>Other Items</vt:lpstr>
      <vt:lpstr>Changes to Contract Work</vt:lpstr>
      <vt:lpstr>Contract Instructors: Refusal of Work 5.05.b.iii</vt:lpstr>
      <vt:lpstr>5.05.a.iii.5: Contract Faculty Continuing without Regular Status</vt:lpstr>
      <vt:lpstr>5.05.a.iii.5: Contract Faculty Continuing without Regular Status</vt:lpstr>
      <vt:lpstr>5.05.a.iii.5: Contract Faculty Continuing without Regular Status</vt:lpstr>
      <vt:lpstr>Note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Bargaining Mandate</dc:title>
  <dc:creator>Shaw, Devin Z.</dc:creator>
  <cp:lastModifiedBy>Shaw, Devin Z.</cp:lastModifiedBy>
  <cp:revision>66</cp:revision>
  <dcterms:created xsi:type="dcterms:W3CDTF">2022-07-21T00:18:25Z</dcterms:created>
  <dcterms:modified xsi:type="dcterms:W3CDTF">2026-07-17T00:00:47Z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986bd6-b8c5-46ac-81e7-50082f2b7962_Enabled">
    <vt:lpwstr>true</vt:lpwstr>
  </property>
  <property fmtid="{D5CDD505-2E9C-101B-9397-08002B2CF9AE}" pid="3" name="MSIP_Label_9a986bd6-b8c5-46ac-81e7-50082f2b7962_SetDate">
    <vt:lpwstr>2025-08-19T23:51:37Z</vt:lpwstr>
  </property>
  <property fmtid="{D5CDD505-2E9C-101B-9397-08002B2CF9AE}" pid="4" name="MSIP_Label_9a986bd6-b8c5-46ac-81e7-50082f2b7962_Method">
    <vt:lpwstr>Standard</vt:lpwstr>
  </property>
  <property fmtid="{D5CDD505-2E9C-101B-9397-08002B2CF9AE}" pid="5" name="MSIP_Label_9a986bd6-b8c5-46ac-81e7-50082f2b7962_Name">
    <vt:lpwstr>Not Assigned</vt:lpwstr>
  </property>
  <property fmtid="{D5CDD505-2E9C-101B-9397-08002B2CF9AE}" pid="6" name="MSIP_Label_9a986bd6-b8c5-46ac-81e7-50082f2b7962_SiteId">
    <vt:lpwstr>3af48838-cd53-4507-9e7f-fc6dac355e33</vt:lpwstr>
  </property>
  <property fmtid="{D5CDD505-2E9C-101B-9397-08002B2CF9AE}" pid="7" name="MSIP_Label_9a986bd6-b8c5-46ac-81e7-50082f2b7962_ActionId">
    <vt:lpwstr>e6a590be-928c-42e3-93ab-d95a86e9c263</vt:lpwstr>
  </property>
  <property fmtid="{D5CDD505-2E9C-101B-9397-08002B2CF9AE}" pid="8" name="MSIP_Label_9a986bd6-b8c5-46ac-81e7-50082f2b7962_ContentBits">
    <vt:lpwstr>0</vt:lpwstr>
  </property>
  <property fmtid="{D5CDD505-2E9C-101B-9397-08002B2CF9AE}" pid="9" name="MSIP_Label_9a986bd6-b8c5-46ac-81e7-50082f2b7962_Tag">
    <vt:lpwstr>50, 3, 0, 1</vt:lpwstr>
  </property>
</Properties>
</file>